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7"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showGuides="1">
      <p:cViewPr>
        <p:scale>
          <a:sx n="80" d="100"/>
          <a:sy n="80" d="100"/>
        </p:scale>
        <p:origin x="2280" y="1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ACD87C-A636-4B57-86B5-66D099B2942D}" type="datetimeFigureOut">
              <a:rPr kumimoji="1" lang="ja-JP" altLang="en-US" smtClean="0"/>
              <a:t>2024/2/7</a:t>
            </a:fld>
            <a:endParaRPr kumimoji="1" lang="ja-JP" altLang="en-US"/>
          </a:p>
        </p:txBody>
      </p:sp>
      <p:sp>
        <p:nvSpPr>
          <p:cNvPr id="4" name="スライド イメージ プレースホルダー 3"/>
          <p:cNvSpPr>
            <a:spLocks noGrp="1" noRot="1" noChangeAspect="1"/>
          </p:cNvSpPr>
          <p:nvPr>
            <p:ph type="sldImg" idx="2"/>
          </p:nvPr>
        </p:nvSpPr>
        <p:spPr>
          <a:xfrm>
            <a:off x="2362200" y="1143000"/>
            <a:ext cx="21336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6FCBE0-56F7-4292-BBCE-96476AEBC05D}" type="slidenum">
              <a:rPr kumimoji="1" lang="ja-JP" altLang="en-US" smtClean="0"/>
              <a:t>‹#›</a:t>
            </a:fld>
            <a:endParaRPr kumimoji="1" lang="ja-JP" altLang="en-US"/>
          </a:p>
        </p:txBody>
      </p:sp>
    </p:spTree>
    <p:extLst>
      <p:ext uri="{BB962C8B-B14F-4D97-AF65-F5344CB8AC3E}">
        <p14:creationId xmlns:p14="http://schemas.microsoft.com/office/powerpoint/2010/main" val="41405970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BC30656-9126-4C97-9592-A7BBC473FDE2}" type="datetimeFigureOut">
              <a:rPr kumimoji="1" lang="ja-JP" altLang="en-US" smtClean="0"/>
              <a:t>2024/2/7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B1EC57C-4809-4D9E-8F2B-558840F3B900}" type="slidenum">
              <a:rPr kumimoji="1" lang="ja-JP" altLang="en-US" smtClean="0"/>
              <a:t>‹#›</a:t>
            </a:fld>
            <a:endParaRPr kumimoji="1" lang="ja-JP" altLang="en-US"/>
          </a:p>
        </p:txBody>
      </p:sp>
    </p:spTree>
    <p:extLst>
      <p:ext uri="{BB962C8B-B14F-4D97-AF65-F5344CB8AC3E}">
        <p14:creationId xmlns:p14="http://schemas.microsoft.com/office/powerpoint/2010/main" val="3981447622"/>
      </p:ext>
    </p:extLst>
  </p:cSld>
  <p:clrMapOvr>
    <a:masterClrMapping/>
  </p:clrMapOvr>
  <p:extLst>
    <p:ext uri="{DCECCB84-F9BA-43D5-87BE-67443E8EF086}">
      <p15:sldGuideLst xmlns:p15="http://schemas.microsoft.com/office/powerpoint/2012/main">
        <p15:guide id="1" orient="horz" pos="3120" userDrawn="1">
          <p15:clr>
            <a:srgbClr val="FBAE40"/>
          </p15:clr>
        </p15:guide>
        <p15:guide id="2" pos="21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BC30656-9126-4C97-9592-A7BBC473FDE2}" type="datetimeFigureOut">
              <a:rPr kumimoji="1" lang="ja-JP" altLang="en-US" smtClean="0"/>
              <a:t>2024/2/7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B1EC57C-4809-4D9E-8F2B-558840F3B900}" type="slidenum">
              <a:rPr kumimoji="1" lang="ja-JP" altLang="en-US" smtClean="0"/>
              <a:t>‹#›</a:t>
            </a:fld>
            <a:endParaRPr kumimoji="1" lang="ja-JP" altLang="en-US"/>
          </a:p>
        </p:txBody>
      </p:sp>
    </p:spTree>
    <p:extLst>
      <p:ext uri="{BB962C8B-B14F-4D97-AF65-F5344CB8AC3E}">
        <p14:creationId xmlns:p14="http://schemas.microsoft.com/office/powerpoint/2010/main" val="2367756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BC30656-9126-4C97-9592-A7BBC473FDE2}" type="datetimeFigureOut">
              <a:rPr kumimoji="1" lang="ja-JP" altLang="en-US" smtClean="0"/>
              <a:t>2024/2/7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B1EC57C-4809-4D9E-8F2B-558840F3B900}" type="slidenum">
              <a:rPr kumimoji="1" lang="ja-JP" altLang="en-US" smtClean="0"/>
              <a:t>‹#›</a:t>
            </a:fld>
            <a:endParaRPr kumimoji="1" lang="ja-JP" altLang="en-US"/>
          </a:p>
        </p:txBody>
      </p:sp>
    </p:spTree>
    <p:extLst>
      <p:ext uri="{BB962C8B-B14F-4D97-AF65-F5344CB8AC3E}">
        <p14:creationId xmlns:p14="http://schemas.microsoft.com/office/powerpoint/2010/main" val="3627566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7" name="フレーム 6">
            <a:extLst>
              <a:ext uri="{FF2B5EF4-FFF2-40B4-BE49-F238E27FC236}">
                <a16:creationId xmlns:a16="http://schemas.microsoft.com/office/drawing/2014/main" id="{9E7EE910-FE3A-D810-0377-11F43B35177F}"/>
              </a:ext>
            </a:extLst>
          </p:cNvPr>
          <p:cNvSpPr/>
          <p:nvPr userDrawn="1"/>
        </p:nvSpPr>
        <p:spPr>
          <a:xfrm>
            <a:off x="89411" y="82436"/>
            <a:ext cx="6696000" cy="9752400"/>
          </a:xfrm>
          <a:prstGeom prst="frame">
            <a:avLst>
              <a:gd name="adj1" fmla="val 195"/>
            </a:avLst>
          </a:prstGeom>
          <a:ln>
            <a:no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kumimoji="1" lang="ja-JP" altLang="en-US">
              <a:solidFill>
                <a:schemeClr val="tx1"/>
              </a:solidFill>
            </a:endParaRPr>
          </a:p>
        </p:txBody>
      </p:sp>
      <p:sp>
        <p:nvSpPr>
          <p:cNvPr id="8" name="フレーム 7">
            <a:extLst>
              <a:ext uri="{FF2B5EF4-FFF2-40B4-BE49-F238E27FC236}">
                <a16:creationId xmlns:a16="http://schemas.microsoft.com/office/drawing/2014/main" id="{2F309944-E0A4-C165-2B2B-CD99212D3967}"/>
              </a:ext>
            </a:extLst>
          </p:cNvPr>
          <p:cNvSpPr/>
          <p:nvPr userDrawn="1"/>
        </p:nvSpPr>
        <p:spPr>
          <a:xfrm>
            <a:off x="0" y="0"/>
            <a:ext cx="6858000" cy="9907200"/>
          </a:xfrm>
          <a:prstGeom prst="frame">
            <a:avLst>
              <a:gd name="adj1" fmla="val 195"/>
            </a:avLst>
          </a:prstGeom>
          <a:ln>
            <a:no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kumimoji="1" lang="ja-JP" altLang="en-US">
              <a:solidFill>
                <a:schemeClr val="tx1"/>
              </a:solidFill>
            </a:endParaRPr>
          </a:p>
        </p:txBody>
      </p:sp>
      <p:sp>
        <p:nvSpPr>
          <p:cNvPr id="9" name="フレーム 8">
            <a:extLst>
              <a:ext uri="{FF2B5EF4-FFF2-40B4-BE49-F238E27FC236}">
                <a16:creationId xmlns:a16="http://schemas.microsoft.com/office/drawing/2014/main" id="{C15C3195-E19B-CB60-5B86-74B006C7A32E}"/>
              </a:ext>
            </a:extLst>
          </p:cNvPr>
          <p:cNvSpPr/>
          <p:nvPr userDrawn="1"/>
        </p:nvSpPr>
        <p:spPr>
          <a:xfrm>
            <a:off x="37352" y="37642"/>
            <a:ext cx="6793200" cy="9846000"/>
          </a:xfrm>
          <a:prstGeom prst="frame">
            <a:avLst>
              <a:gd name="adj1" fmla="val 519"/>
            </a:avLst>
          </a:prstGeom>
          <a:ln>
            <a:no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786234263"/>
      </p:ext>
    </p:extLst>
  </p:cSld>
  <p:clrMapOvr>
    <a:masterClrMapping/>
  </p:clrMapOvr>
  <p:extLst>
    <p:ext uri="{DCECCB84-F9BA-43D5-87BE-67443E8EF086}">
      <p15:sldGuideLst xmlns:p15="http://schemas.microsoft.com/office/powerpoint/2012/main">
        <p15:guide id="1" orient="horz" pos="3120" userDrawn="1">
          <p15:clr>
            <a:srgbClr val="FBAE40"/>
          </p15:clr>
        </p15:guide>
        <p15:guide id="2"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BC30656-9126-4C97-9592-A7BBC473FDE2}" type="datetimeFigureOut">
              <a:rPr kumimoji="1" lang="ja-JP" altLang="en-US" smtClean="0"/>
              <a:t>2024/2/7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B1EC57C-4809-4D9E-8F2B-558840F3B900}" type="slidenum">
              <a:rPr kumimoji="1" lang="ja-JP" altLang="en-US" smtClean="0"/>
              <a:t>‹#›</a:t>
            </a:fld>
            <a:endParaRPr kumimoji="1" lang="ja-JP" altLang="en-US"/>
          </a:p>
        </p:txBody>
      </p:sp>
    </p:spTree>
    <p:extLst>
      <p:ext uri="{BB962C8B-B14F-4D97-AF65-F5344CB8AC3E}">
        <p14:creationId xmlns:p14="http://schemas.microsoft.com/office/powerpoint/2010/main" val="3373663108"/>
      </p:ext>
    </p:extLst>
  </p:cSld>
  <p:clrMapOvr>
    <a:masterClrMapping/>
  </p:clrMapOvr>
  <p:extLst>
    <p:ext uri="{DCECCB84-F9BA-43D5-87BE-67443E8EF086}">
      <p15:sldGuideLst xmlns:p15="http://schemas.microsoft.com/office/powerpoint/2012/main">
        <p15:guide id="1" orient="horz" pos="3120" userDrawn="1">
          <p15:clr>
            <a:srgbClr val="FBAE40"/>
          </p15:clr>
        </p15:guide>
        <p15:guide id="2" pos="216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BC30656-9126-4C97-9592-A7BBC473FDE2}" type="datetimeFigureOut">
              <a:rPr kumimoji="1" lang="ja-JP" altLang="en-US" smtClean="0"/>
              <a:t>2024/2/7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B1EC57C-4809-4D9E-8F2B-558840F3B900}" type="slidenum">
              <a:rPr kumimoji="1" lang="ja-JP" altLang="en-US" smtClean="0"/>
              <a:t>‹#›</a:t>
            </a:fld>
            <a:endParaRPr kumimoji="1" lang="ja-JP" altLang="en-US"/>
          </a:p>
        </p:txBody>
      </p:sp>
    </p:spTree>
    <p:extLst>
      <p:ext uri="{BB962C8B-B14F-4D97-AF65-F5344CB8AC3E}">
        <p14:creationId xmlns:p14="http://schemas.microsoft.com/office/powerpoint/2010/main" val="245470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BC30656-9126-4C97-9592-A7BBC473FDE2}" type="datetimeFigureOut">
              <a:rPr kumimoji="1" lang="ja-JP" altLang="en-US" smtClean="0"/>
              <a:t>2024/2/7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B1EC57C-4809-4D9E-8F2B-558840F3B900}" type="slidenum">
              <a:rPr kumimoji="1" lang="ja-JP" altLang="en-US" smtClean="0"/>
              <a:t>‹#›</a:t>
            </a:fld>
            <a:endParaRPr kumimoji="1" lang="ja-JP" altLang="en-US"/>
          </a:p>
        </p:txBody>
      </p:sp>
    </p:spTree>
    <p:extLst>
      <p:ext uri="{BB962C8B-B14F-4D97-AF65-F5344CB8AC3E}">
        <p14:creationId xmlns:p14="http://schemas.microsoft.com/office/powerpoint/2010/main" val="3775064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BC30656-9126-4C97-9592-A7BBC473FDE2}" type="datetimeFigureOut">
              <a:rPr kumimoji="1" lang="ja-JP" altLang="en-US" smtClean="0"/>
              <a:t>2024/2/7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B1EC57C-4809-4D9E-8F2B-558840F3B900}" type="slidenum">
              <a:rPr kumimoji="1" lang="ja-JP" altLang="en-US" smtClean="0"/>
              <a:t>‹#›</a:t>
            </a:fld>
            <a:endParaRPr kumimoji="1" lang="ja-JP" altLang="en-US"/>
          </a:p>
        </p:txBody>
      </p:sp>
    </p:spTree>
    <p:extLst>
      <p:ext uri="{BB962C8B-B14F-4D97-AF65-F5344CB8AC3E}">
        <p14:creationId xmlns:p14="http://schemas.microsoft.com/office/powerpoint/2010/main" val="2079820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30656-9126-4C97-9592-A7BBC473FDE2}" type="datetimeFigureOut">
              <a:rPr kumimoji="1" lang="ja-JP" altLang="en-US" smtClean="0"/>
              <a:t>2024/2/7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B1EC57C-4809-4D9E-8F2B-558840F3B900}" type="slidenum">
              <a:rPr kumimoji="1" lang="ja-JP" altLang="en-US" smtClean="0"/>
              <a:t>‹#›</a:t>
            </a:fld>
            <a:endParaRPr kumimoji="1" lang="ja-JP" altLang="en-US"/>
          </a:p>
        </p:txBody>
      </p:sp>
    </p:spTree>
    <p:extLst>
      <p:ext uri="{BB962C8B-B14F-4D97-AF65-F5344CB8AC3E}">
        <p14:creationId xmlns:p14="http://schemas.microsoft.com/office/powerpoint/2010/main" val="2751907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BC30656-9126-4C97-9592-A7BBC473FDE2}" type="datetimeFigureOut">
              <a:rPr kumimoji="1" lang="ja-JP" altLang="en-US" smtClean="0"/>
              <a:t>2024/2/7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B1EC57C-4809-4D9E-8F2B-558840F3B900}" type="slidenum">
              <a:rPr kumimoji="1" lang="ja-JP" altLang="en-US" smtClean="0"/>
              <a:t>‹#›</a:t>
            </a:fld>
            <a:endParaRPr kumimoji="1" lang="ja-JP" altLang="en-US"/>
          </a:p>
        </p:txBody>
      </p:sp>
    </p:spTree>
    <p:extLst>
      <p:ext uri="{BB962C8B-B14F-4D97-AF65-F5344CB8AC3E}">
        <p14:creationId xmlns:p14="http://schemas.microsoft.com/office/powerpoint/2010/main" val="2737647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BC30656-9126-4C97-9592-A7BBC473FDE2}" type="datetimeFigureOut">
              <a:rPr kumimoji="1" lang="ja-JP" altLang="en-US" smtClean="0"/>
              <a:t>2024/2/7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B1EC57C-4809-4D9E-8F2B-558840F3B900}" type="slidenum">
              <a:rPr kumimoji="1" lang="ja-JP" altLang="en-US" smtClean="0"/>
              <a:t>‹#›</a:t>
            </a:fld>
            <a:endParaRPr kumimoji="1" lang="ja-JP" altLang="en-US"/>
          </a:p>
        </p:txBody>
      </p:sp>
    </p:spTree>
    <p:extLst>
      <p:ext uri="{BB962C8B-B14F-4D97-AF65-F5344CB8AC3E}">
        <p14:creationId xmlns:p14="http://schemas.microsoft.com/office/powerpoint/2010/main" val="3088511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BC30656-9126-4C97-9592-A7BBC473FDE2}" type="datetimeFigureOut">
              <a:rPr kumimoji="1" lang="ja-JP" altLang="en-US" smtClean="0"/>
              <a:t>2024/2/7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B1EC57C-4809-4D9E-8F2B-558840F3B900}" type="slidenum">
              <a:rPr kumimoji="1" lang="ja-JP" altLang="en-US" smtClean="0"/>
              <a:t>‹#›</a:t>
            </a:fld>
            <a:endParaRPr kumimoji="1" lang="ja-JP" altLang="en-US"/>
          </a:p>
        </p:txBody>
      </p:sp>
    </p:spTree>
    <p:extLst>
      <p:ext uri="{BB962C8B-B14F-4D97-AF65-F5344CB8AC3E}">
        <p14:creationId xmlns:p14="http://schemas.microsoft.com/office/powerpoint/2010/main" val="27738730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microsoft.com/office/2007/relationships/hdphoto" Target="../media/hdphoto1.wdp"/><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jp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図 37">
            <a:extLst>
              <a:ext uri="{FF2B5EF4-FFF2-40B4-BE49-F238E27FC236}">
                <a16:creationId xmlns:a16="http://schemas.microsoft.com/office/drawing/2014/main" id="{2EE2B20B-5D9E-1BF4-EC59-CA15F28F67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2831590" y="290473"/>
            <a:ext cx="1181100" cy="1204595"/>
          </a:xfrm>
          <a:prstGeom prst="rect">
            <a:avLst/>
          </a:prstGeom>
        </p:spPr>
      </p:pic>
      <p:sp>
        <p:nvSpPr>
          <p:cNvPr id="39" name="テキスト ボックス 2">
            <a:extLst>
              <a:ext uri="{FF2B5EF4-FFF2-40B4-BE49-F238E27FC236}">
                <a16:creationId xmlns:a16="http://schemas.microsoft.com/office/drawing/2014/main" id="{467BBDB2-F7BC-D372-4355-7F5134ECB708}"/>
              </a:ext>
            </a:extLst>
          </p:cNvPr>
          <p:cNvSpPr txBox="1"/>
          <p:nvPr/>
        </p:nvSpPr>
        <p:spPr>
          <a:xfrm>
            <a:off x="1705272" y="1526560"/>
            <a:ext cx="3467100" cy="102489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ja-JP" sz="2400" kern="100" dirty="0">
                <a:solidFill>
                  <a:srgbClr val="000000"/>
                </a:solidFill>
                <a:effectLst/>
                <a:latin typeface="ＭＳ 明朝" panose="02020609040205080304" pitchFamily="17" charset="-128"/>
                <a:ea typeface="BIZ UDPゴシック" panose="020B0400000000000000" pitchFamily="50" charset="-128"/>
                <a:cs typeface="ＭＳ 明朝" panose="02020609040205080304" pitchFamily="17" charset="-128"/>
              </a:rPr>
              <a:t>株式会社保険サービス</a:t>
            </a:r>
            <a:endParaRPr lang="ja-JP" sz="1100" kern="1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a:p>
            <a:pPr algn="ctr">
              <a:lnSpc>
                <a:spcPct val="107000"/>
              </a:lnSpc>
              <a:spcBef>
                <a:spcPts val="600"/>
              </a:spcBef>
              <a:spcAft>
                <a:spcPts val="800"/>
              </a:spcAft>
            </a:pPr>
            <a:r>
              <a:rPr lang="en-US" sz="2600" kern="100" dirty="0">
                <a:solidFill>
                  <a:srgbClr val="00B050"/>
                </a:solidFill>
                <a:effectLst/>
                <a:latin typeface="BIZ UDPゴシック" panose="020B0400000000000000" pitchFamily="50" charset="-128"/>
                <a:ea typeface="ＭＳ 明朝" panose="02020609040205080304" pitchFamily="17" charset="-128"/>
                <a:cs typeface="ＭＳ 明朝" panose="02020609040205080304" pitchFamily="17" charset="-128"/>
              </a:rPr>
              <a:t>S</a:t>
            </a:r>
            <a:r>
              <a:rPr lang="en-US" sz="2600" kern="100" dirty="0">
                <a:solidFill>
                  <a:srgbClr val="ED7D31"/>
                </a:solidFill>
                <a:effectLst/>
                <a:latin typeface="BIZ UDPゴシック" panose="020B0400000000000000" pitchFamily="50" charset="-128"/>
                <a:ea typeface="ＭＳ 明朝" panose="02020609040205080304" pitchFamily="17" charset="-128"/>
                <a:cs typeface="ＭＳ 明朝" panose="02020609040205080304" pitchFamily="17" charset="-128"/>
              </a:rPr>
              <a:t>D</a:t>
            </a:r>
            <a:r>
              <a:rPr lang="en-US" sz="2600" kern="100" dirty="0">
                <a:solidFill>
                  <a:srgbClr val="833C0B"/>
                </a:solidFill>
                <a:effectLst/>
                <a:latin typeface="BIZ UDPゴシック" panose="020B0400000000000000" pitchFamily="50" charset="-128"/>
                <a:ea typeface="ＭＳ 明朝" panose="02020609040205080304" pitchFamily="17" charset="-128"/>
                <a:cs typeface="ＭＳ 明朝" panose="02020609040205080304" pitchFamily="17" charset="-128"/>
              </a:rPr>
              <a:t>G</a:t>
            </a:r>
            <a:r>
              <a:rPr lang="en-US" sz="2600" kern="100" dirty="0">
                <a:solidFill>
                  <a:srgbClr val="002060"/>
                </a:solidFill>
                <a:effectLst/>
                <a:latin typeface="BIZ UDPゴシック" panose="020B0400000000000000" pitchFamily="50" charset="-128"/>
                <a:ea typeface="ＭＳ 明朝" panose="02020609040205080304" pitchFamily="17" charset="-128"/>
                <a:cs typeface="ＭＳ 明朝" panose="02020609040205080304" pitchFamily="17" charset="-128"/>
              </a:rPr>
              <a:t>s</a:t>
            </a:r>
            <a:r>
              <a:rPr lang="ja-JP" sz="2600" kern="100" dirty="0">
                <a:solidFill>
                  <a:srgbClr val="000000"/>
                </a:solidFill>
                <a:effectLst/>
                <a:latin typeface="ＭＳ 明朝" panose="02020609040205080304" pitchFamily="17" charset="-128"/>
                <a:ea typeface="BIZ UDPゴシック" panose="020B0400000000000000" pitchFamily="50" charset="-128"/>
                <a:cs typeface="ＭＳ 明朝" panose="02020609040205080304" pitchFamily="17" charset="-128"/>
              </a:rPr>
              <a:t>宣言書</a:t>
            </a:r>
            <a:endParaRPr lang="ja-JP" sz="1100" kern="1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p:txBody>
      </p:sp>
      <p:sp>
        <p:nvSpPr>
          <p:cNvPr id="40" name="テキスト ボックス 4">
            <a:extLst>
              <a:ext uri="{FF2B5EF4-FFF2-40B4-BE49-F238E27FC236}">
                <a16:creationId xmlns:a16="http://schemas.microsoft.com/office/drawing/2014/main" id="{FE384A72-F00F-6D38-D213-FB294EED7BB5}"/>
              </a:ext>
            </a:extLst>
          </p:cNvPr>
          <p:cNvSpPr txBox="1"/>
          <p:nvPr/>
        </p:nvSpPr>
        <p:spPr>
          <a:xfrm>
            <a:off x="210065" y="2690176"/>
            <a:ext cx="6437870" cy="108013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ja-JP" sz="13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私たちは国連が提唱する「持続可能な開発目標（</a:t>
            </a:r>
            <a:r>
              <a:rPr lang="en-US" altLang="ja-JP" sz="13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SDG</a:t>
            </a:r>
            <a:r>
              <a:rPr lang="ja-JP" altLang="en-US" sz="13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ｓ）</a:t>
            </a:r>
            <a:r>
              <a:rPr lang="ja-JP" sz="13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」の達成に向けて行動することを誓います。私たちの保険代理店は、地域社会や環境に対する責任を深く受け止め、下記の取り組みを通じて持続可能な未来の実現に向けた努力を継続します。</a:t>
            </a:r>
            <a:endParaRPr 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endParaRPr>
          </a:p>
          <a:p>
            <a:pPr algn="ctr">
              <a:lnSpc>
                <a:spcPct val="107000"/>
              </a:lnSpc>
              <a:spcAft>
                <a:spcPts val="800"/>
              </a:spcAft>
            </a:pPr>
            <a:r>
              <a:rPr lang="ja-JP" sz="12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２０２４年　２　月　１　日</a:t>
            </a:r>
            <a:endParaRPr 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endParaRPr>
          </a:p>
        </p:txBody>
      </p:sp>
      <p:sp>
        <p:nvSpPr>
          <p:cNvPr id="41" name="テキスト ボックス 7">
            <a:extLst>
              <a:ext uri="{FF2B5EF4-FFF2-40B4-BE49-F238E27FC236}">
                <a16:creationId xmlns:a16="http://schemas.microsoft.com/office/drawing/2014/main" id="{26D68FCB-B52B-F3D4-D799-26E38FDEDFDE}"/>
              </a:ext>
            </a:extLst>
          </p:cNvPr>
          <p:cNvSpPr txBox="1"/>
          <p:nvPr/>
        </p:nvSpPr>
        <p:spPr>
          <a:xfrm>
            <a:off x="308237" y="3766945"/>
            <a:ext cx="6227806" cy="317500"/>
          </a:xfrm>
          <a:prstGeom prst="rect">
            <a:avLst/>
          </a:prstGeom>
          <a:solidFill>
            <a:schemeClr val="accent4">
              <a:lumMod val="20000"/>
              <a:lumOff val="80000"/>
            </a:schemeClr>
          </a:solid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US" sz="1400" b="1" kern="100">
                <a:solidFill>
                  <a:srgbClr val="000000"/>
                </a:solidFill>
                <a:effectLst/>
                <a:latin typeface="BIZ UDPゴシック" panose="020B0400000000000000" pitchFamily="50" charset="-128"/>
                <a:ea typeface="ＭＳ 明朝" panose="02020609040205080304" pitchFamily="17" charset="-128"/>
                <a:cs typeface="ＭＳ 明朝" panose="02020609040205080304" pitchFamily="17" charset="-128"/>
              </a:rPr>
              <a:t>SDGs</a:t>
            </a:r>
            <a:r>
              <a:rPr lang="ja-JP" sz="1400" b="1" kern="100">
                <a:solidFill>
                  <a:srgbClr val="000000"/>
                </a:solidFill>
                <a:effectLst/>
                <a:latin typeface="ＭＳ 明朝" panose="02020609040205080304" pitchFamily="17" charset="-128"/>
                <a:ea typeface="BIZ UDPゴシック" panose="020B0400000000000000" pitchFamily="50" charset="-128"/>
                <a:cs typeface="ＭＳ 明朝" panose="02020609040205080304" pitchFamily="17" charset="-128"/>
              </a:rPr>
              <a:t>への取組み</a:t>
            </a:r>
            <a:endParaRPr lang="ja-JP" sz="1100" kern="10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p:txBody>
      </p:sp>
      <p:sp>
        <p:nvSpPr>
          <p:cNvPr id="47" name="テキスト ボックス 2">
            <a:extLst>
              <a:ext uri="{FF2B5EF4-FFF2-40B4-BE49-F238E27FC236}">
                <a16:creationId xmlns:a16="http://schemas.microsoft.com/office/drawing/2014/main" id="{2DC71852-EAB3-4BA1-033B-5DF653DA7375}"/>
              </a:ext>
            </a:extLst>
          </p:cNvPr>
          <p:cNvSpPr txBox="1">
            <a:spLocks noChangeArrowheads="1"/>
          </p:cNvSpPr>
          <p:nvPr/>
        </p:nvSpPr>
        <p:spPr bwMode="auto">
          <a:xfrm>
            <a:off x="1165343" y="4272104"/>
            <a:ext cx="5369166" cy="622935"/>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a:lnSpc>
                <a:spcPct val="107000"/>
              </a:lnSpc>
              <a:spcAft>
                <a:spcPts val="800"/>
              </a:spcAft>
            </a:pPr>
            <a:r>
              <a:rPr lang="ja-JP" sz="1100" kern="100" dirty="0">
                <a:solidFill>
                  <a:srgbClr val="000000"/>
                </a:solidFill>
                <a:effectLst/>
                <a:latin typeface="ＭＳ 明朝" panose="02020609040205080304" pitchFamily="17" charset="-128"/>
                <a:ea typeface="Meiryo UI" panose="020B0604030504040204" pitchFamily="50" charset="-128"/>
                <a:cs typeface="ＭＳ 明朝" panose="02020609040205080304" pitchFamily="17" charset="-128"/>
              </a:rPr>
              <a:t>社員の健康は健全な会社経営の源であり、心身ともに健康な社員がお客様の健康増進・回復を保険商品や適切なアドバイスを通じて実現</a:t>
            </a:r>
            <a:r>
              <a:rPr lang="ja-JP" altLang="en-US" sz="1100" kern="100" dirty="0">
                <a:solidFill>
                  <a:srgbClr val="000000"/>
                </a:solidFill>
                <a:effectLst/>
                <a:latin typeface="ＭＳ 明朝" panose="02020609040205080304" pitchFamily="17" charset="-128"/>
                <a:ea typeface="Meiryo UI" panose="020B0604030504040204" pitchFamily="50" charset="-128"/>
                <a:cs typeface="ＭＳ 明朝" panose="02020609040205080304" pitchFamily="17" charset="-128"/>
              </a:rPr>
              <a:t>します</a:t>
            </a:r>
            <a:r>
              <a:rPr lang="ja-JP" sz="1100" kern="100" dirty="0">
                <a:solidFill>
                  <a:srgbClr val="000000"/>
                </a:solidFill>
                <a:effectLst/>
                <a:latin typeface="ＭＳ 明朝" panose="02020609040205080304" pitchFamily="17" charset="-128"/>
                <a:ea typeface="Meiryo UI" panose="020B0604030504040204" pitchFamily="50" charset="-128"/>
                <a:cs typeface="ＭＳ 明朝" panose="02020609040205080304" pitchFamily="17" charset="-128"/>
              </a:rPr>
              <a:t>。</a:t>
            </a:r>
            <a:r>
              <a:rPr lang="ja-JP" altLang="en-US" sz="1100" kern="100" dirty="0">
                <a:solidFill>
                  <a:srgbClr val="000000"/>
                </a:solidFill>
                <a:effectLst/>
                <a:latin typeface="ＭＳ 明朝" panose="02020609040205080304" pitchFamily="17" charset="-128"/>
                <a:ea typeface="Meiryo UI" panose="020B0604030504040204" pitchFamily="50" charset="-128"/>
                <a:cs typeface="ＭＳ 明朝" panose="02020609040205080304" pitchFamily="17" charset="-128"/>
              </a:rPr>
              <a:t>また、</a:t>
            </a:r>
            <a:r>
              <a:rPr lang="ja-JP" sz="1100" kern="100" dirty="0">
                <a:solidFill>
                  <a:srgbClr val="000000"/>
                </a:solidFill>
                <a:effectLst/>
                <a:latin typeface="ＭＳ 明朝" panose="02020609040205080304" pitchFamily="17" charset="-128"/>
                <a:ea typeface="Meiryo UI" panose="020B0604030504040204" pitchFamily="50" charset="-128"/>
                <a:cs typeface="ＭＳ 明朝" panose="02020609040205080304" pitchFamily="17" charset="-128"/>
              </a:rPr>
              <a:t>健康経営優良法人制度に</a:t>
            </a:r>
            <a:r>
              <a:rPr lang="ja-JP" altLang="en-US" sz="1100" kern="100" dirty="0">
                <a:solidFill>
                  <a:srgbClr val="000000"/>
                </a:solidFill>
                <a:effectLst/>
                <a:latin typeface="ＭＳ 明朝" panose="02020609040205080304" pitchFamily="17" charset="-128"/>
                <a:ea typeface="Meiryo UI" panose="020B0604030504040204" pitchFamily="50" charset="-128"/>
                <a:cs typeface="ＭＳ 明朝" panose="02020609040205080304" pitchFamily="17" charset="-128"/>
              </a:rPr>
              <a:t>も</a:t>
            </a:r>
            <a:r>
              <a:rPr lang="ja-JP" sz="1100" kern="100" dirty="0">
                <a:solidFill>
                  <a:srgbClr val="000000"/>
                </a:solidFill>
                <a:effectLst/>
                <a:latin typeface="ＭＳ 明朝" panose="02020609040205080304" pitchFamily="17" charset="-128"/>
                <a:ea typeface="Meiryo UI" panose="020B0604030504040204" pitchFamily="50" charset="-128"/>
                <a:cs typeface="ＭＳ 明朝" panose="02020609040205080304" pitchFamily="17" charset="-128"/>
              </a:rPr>
              <a:t>取組</a:t>
            </a:r>
            <a:r>
              <a:rPr lang="ja-JP" altLang="en-US" sz="1100" kern="100" dirty="0">
                <a:solidFill>
                  <a:srgbClr val="000000"/>
                </a:solidFill>
                <a:effectLst/>
                <a:latin typeface="ＭＳ 明朝" panose="02020609040205080304" pitchFamily="17" charset="-128"/>
                <a:ea typeface="Meiryo UI" panose="020B0604030504040204" pitchFamily="50" charset="-128"/>
                <a:cs typeface="ＭＳ 明朝" panose="02020609040205080304" pitchFamily="17" charset="-128"/>
              </a:rPr>
              <a:t>みます。</a:t>
            </a:r>
            <a:endParaRPr lang="ja-JP" sz="1100" kern="10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p:txBody>
      </p:sp>
      <p:sp>
        <p:nvSpPr>
          <p:cNvPr id="48" name="テキスト ボックス 2">
            <a:extLst>
              <a:ext uri="{FF2B5EF4-FFF2-40B4-BE49-F238E27FC236}">
                <a16:creationId xmlns:a16="http://schemas.microsoft.com/office/drawing/2014/main" id="{6B56FF08-6965-4FEE-7F16-EF695861FC52}"/>
              </a:ext>
            </a:extLst>
          </p:cNvPr>
          <p:cNvSpPr txBox="1">
            <a:spLocks noChangeArrowheads="1"/>
          </p:cNvSpPr>
          <p:nvPr/>
        </p:nvSpPr>
        <p:spPr bwMode="auto">
          <a:xfrm>
            <a:off x="1165343" y="5096868"/>
            <a:ext cx="5369166" cy="622935"/>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a:lnSpc>
                <a:spcPct val="107000"/>
              </a:lnSpc>
              <a:spcAft>
                <a:spcPts val="800"/>
              </a:spcAft>
            </a:pPr>
            <a:r>
              <a:rPr 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有給消化率</a:t>
            </a:r>
            <a:r>
              <a:rPr lang="en-US"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100%</a:t>
            </a:r>
            <a:r>
              <a:rPr 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・人間ドッグ受診率</a:t>
            </a:r>
            <a:r>
              <a:rPr lang="en-US"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100%</a:t>
            </a:r>
            <a:r>
              <a:rPr 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・定時退社・チャレンジ休暇制度を通して、すべての従業員が健康でやりがいがある職場環境を提供します。</a:t>
            </a:r>
          </a:p>
        </p:txBody>
      </p:sp>
      <p:sp>
        <p:nvSpPr>
          <p:cNvPr id="49" name="テキスト ボックス 2">
            <a:extLst>
              <a:ext uri="{FF2B5EF4-FFF2-40B4-BE49-F238E27FC236}">
                <a16:creationId xmlns:a16="http://schemas.microsoft.com/office/drawing/2014/main" id="{E69ED506-03AC-6F94-7751-9B83AFDD357F}"/>
              </a:ext>
            </a:extLst>
          </p:cNvPr>
          <p:cNvSpPr txBox="1">
            <a:spLocks noChangeArrowheads="1"/>
          </p:cNvSpPr>
          <p:nvPr/>
        </p:nvSpPr>
        <p:spPr bwMode="auto">
          <a:xfrm>
            <a:off x="1165344" y="5924838"/>
            <a:ext cx="5369165" cy="622935"/>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a:lnSpc>
                <a:spcPct val="107000"/>
              </a:lnSpc>
              <a:spcAft>
                <a:spcPts val="800"/>
              </a:spcAft>
            </a:pPr>
            <a:r>
              <a:rPr 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紙資源の節約、プラスティック容器の破棄を減らすことやごみの分別を徹底することで自然の保護と回復などの取り組みを支持します。</a:t>
            </a:r>
          </a:p>
        </p:txBody>
      </p:sp>
      <p:sp>
        <p:nvSpPr>
          <p:cNvPr id="50" name="テキスト ボックス 2">
            <a:extLst>
              <a:ext uri="{FF2B5EF4-FFF2-40B4-BE49-F238E27FC236}">
                <a16:creationId xmlns:a16="http://schemas.microsoft.com/office/drawing/2014/main" id="{98E5221F-9A91-32D5-B2B2-1315637EE9DE}"/>
              </a:ext>
            </a:extLst>
          </p:cNvPr>
          <p:cNvSpPr txBox="1">
            <a:spLocks noChangeArrowheads="1"/>
          </p:cNvSpPr>
          <p:nvPr/>
        </p:nvSpPr>
        <p:spPr bwMode="auto">
          <a:xfrm>
            <a:off x="1165345" y="6754288"/>
            <a:ext cx="5369164" cy="622935"/>
          </a:xfrm>
          <a:prstGeom prst="rect">
            <a:avLst/>
          </a:prstGeom>
          <a:noFill/>
          <a:ln w="9525">
            <a:noFill/>
            <a:miter lim="800000"/>
            <a:headEnd/>
            <a:tailEnd/>
          </a:ln>
        </p:spPr>
        <p:txBody>
          <a:bodyPr rot="0" vert="horz" wrap="square" lIns="91440" tIns="45720" rIns="91440" bIns="45720" anchor="ctr" anchorCtr="0">
            <a:noAutofit/>
          </a:bodyPr>
          <a:lstStyle/>
          <a:p>
            <a:pPr>
              <a:lnSpc>
                <a:spcPct val="107000"/>
              </a:lnSpc>
              <a:spcAft>
                <a:spcPts val="800"/>
              </a:spcAft>
            </a:pPr>
            <a:r>
              <a:rPr 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リスクコンサルティングを通じて企業活動・家庭生活のあらゆるリスクを想定した情報提供と保険商品の提案を励行</a:t>
            </a:r>
            <a:r>
              <a:rPr lang="ja-JP" altLang="en-US" sz="1100" kern="100" dirty="0">
                <a:solidFill>
                  <a:srgbClr val="000000"/>
                </a:solidFill>
                <a:latin typeface="メイリオ" panose="020B0604030504040204" pitchFamily="50" charset="-128"/>
                <a:ea typeface="メイリオ" panose="020B0604030504040204" pitchFamily="50" charset="-128"/>
                <a:cs typeface="ＭＳ 明朝" panose="02020609040205080304" pitchFamily="17" charset="-128"/>
              </a:rPr>
              <a:t>します</a:t>
            </a:r>
            <a:r>
              <a:rPr 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a:t>
            </a:r>
          </a:p>
        </p:txBody>
      </p:sp>
      <p:sp>
        <p:nvSpPr>
          <p:cNvPr id="51" name="テキスト ボックス 2">
            <a:extLst>
              <a:ext uri="{FF2B5EF4-FFF2-40B4-BE49-F238E27FC236}">
                <a16:creationId xmlns:a16="http://schemas.microsoft.com/office/drawing/2014/main" id="{D3DD6274-73EF-7AB6-EAA3-B5A1A4895EBE}"/>
              </a:ext>
            </a:extLst>
          </p:cNvPr>
          <p:cNvSpPr txBox="1">
            <a:spLocks noChangeArrowheads="1"/>
          </p:cNvSpPr>
          <p:nvPr/>
        </p:nvSpPr>
        <p:spPr bwMode="auto">
          <a:xfrm>
            <a:off x="1165345" y="7570552"/>
            <a:ext cx="5369164" cy="622935"/>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a:lnSpc>
                <a:spcPct val="107000"/>
              </a:lnSpc>
              <a:spcAft>
                <a:spcPts val="800"/>
              </a:spcAft>
            </a:pPr>
            <a:r>
              <a:rPr 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私たちは適切な教育制度を活用して自らの知識を深め、情報提供することで</a:t>
            </a:r>
            <a:r>
              <a:rPr lang="ja-JP" altLang="en-US"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a:t>
            </a:r>
            <a:r>
              <a:rPr 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お客様の保険・金融に対するリテラシーを高めていただく一助</a:t>
            </a:r>
            <a:r>
              <a:rPr lang="ja-JP" altLang="en-US" sz="1100" kern="100" dirty="0">
                <a:solidFill>
                  <a:srgbClr val="000000"/>
                </a:solidFill>
                <a:latin typeface="メイリオ" panose="020B0604030504040204" pitchFamily="50" charset="-128"/>
                <a:ea typeface="メイリオ" panose="020B0604030504040204" pitchFamily="50" charset="-128"/>
                <a:cs typeface="ＭＳ 明朝" panose="02020609040205080304" pitchFamily="17" charset="-128"/>
              </a:rPr>
              <a:t>となります</a:t>
            </a:r>
            <a:r>
              <a:rPr lang="ja-JP" sz="11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rPr>
              <a:t>。</a:t>
            </a:r>
          </a:p>
        </p:txBody>
      </p:sp>
      <p:pic>
        <p:nvPicPr>
          <p:cNvPr id="52" name="図 51">
            <a:extLst>
              <a:ext uri="{FF2B5EF4-FFF2-40B4-BE49-F238E27FC236}">
                <a16:creationId xmlns:a16="http://schemas.microsoft.com/office/drawing/2014/main" id="{038B7CB2-6CF1-18A5-1693-3B00F8010B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3808" y="8402513"/>
            <a:ext cx="1483995" cy="928370"/>
          </a:xfrm>
          <a:prstGeom prst="rect">
            <a:avLst/>
          </a:prstGeom>
        </p:spPr>
      </p:pic>
      <p:sp>
        <p:nvSpPr>
          <p:cNvPr id="3" name="テキスト ボックス 2">
            <a:extLst>
              <a:ext uri="{FF2B5EF4-FFF2-40B4-BE49-F238E27FC236}">
                <a16:creationId xmlns:a16="http://schemas.microsoft.com/office/drawing/2014/main" id="{F7E2507F-3BE8-EFB4-883B-B2BEE6906CEA}"/>
              </a:ext>
            </a:extLst>
          </p:cNvPr>
          <p:cNvSpPr txBox="1"/>
          <p:nvPr/>
        </p:nvSpPr>
        <p:spPr>
          <a:xfrm>
            <a:off x="1743738" y="8554211"/>
            <a:ext cx="4981913" cy="692497"/>
          </a:xfrm>
          <a:prstGeom prst="rect">
            <a:avLst/>
          </a:prstGeom>
          <a:noFill/>
        </p:spPr>
        <p:txBody>
          <a:bodyPr wrap="square">
            <a:spAutoFit/>
          </a:bodyPr>
          <a:lstStyle/>
          <a:p>
            <a:r>
              <a:rPr lang="ja-JP" altLang="en-US" sz="650" b="1" dirty="0">
                <a:latin typeface="メイリオ" panose="020B0604030504040204" pitchFamily="50" charset="-128"/>
                <a:ea typeface="メイリオ" panose="020B0604030504040204" pitchFamily="50" charset="-128"/>
              </a:rPr>
              <a:t>持続可能な開発目標（</a:t>
            </a:r>
            <a:r>
              <a:rPr lang="en-US" altLang="ja-JP" sz="650" b="1" dirty="0">
                <a:latin typeface="メイリオ" panose="020B0604030504040204" pitchFamily="50" charset="-128"/>
                <a:ea typeface="メイリオ" panose="020B0604030504040204" pitchFamily="50" charset="-128"/>
              </a:rPr>
              <a:t>SDGs</a:t>
            </a:r>
            <a:r>
              <a:rPr lang="ja-JP" altLang="en-US" sz="650" b="1" dirty="0">
                <a:latin typeface="メイリオ" panose="020B0604030504040204" pitchFamily="50" charset="-128"/>
                <a:ea typeface="メイリオ" panose="020B0604030504040204" pitchFamily="50" charset="-128"/>
              </a:rPr>
              <a:t>）とは</a:t>
            </a:r>
          </a:p>
          <a:p>
            <a:r>
              <a:rPr lang="en-US" altLang="ja-JP" sz="650" dirty="0">
                <a:latin typeface="メイリオ" panose="020B0604030504040204" pitchFamily="50" charset="-128"/>
                <a:ea typeface="メイリオ" panose="020B0604030504040204" pitchFamily="50" charset="-128"/>
              </a:rPr>
              <a:t>2015</a:t>
            </a:r>
            <a:r>
              <a:rPr lang="ja-JP" altLang="en-US" sz="650" dirty="0">
                <a:latin typeface="メイリオ" panose="020B0604030504040204" pitchFamily="50" charset="-128"/>
                <a:ea typeface="メイリオ" panose="020B0604030504040204" pitchFamily="50" charset="-128"/>
              </a:rPr>
              <a:t>年</a:t>
            </a:r>
            <a:r>
              <a:rPr lang="en-US" altLang="ja-JP" sz="650" dirty="0">
                <a:latin typeface="メイリオ" panose="020B0604030504040204" pitchFamily="50" charset="-128"/>
                <a:ea typeface="メイリオ" panose="020B0604030504040204" pitchFamily="50" charset="-128"/>
              </a:rPr>
              <a:t>9</a:t>
            </a:r>
            <a:r>
              <a:rPr lang="ja-JP" altLang="en-US" sz="650" dirty="0">
                <a:latin typeface="メイリオ" panose="020B0604030504040204" pitchFamily="50" charset="-128"/>
                <a:ea typeface="メイリオ" panose="020B0604030504040204" pitchFamily="50" charset="-128"/>
              </a:rPr>
              <a:t>月の国連サミットで採択された「持続可能な開発のための</a:t>
            </a:r>
            <a:r>
              <a:rPr lang="en-US" altLang="ja-JP" sz="650" dirty="0">
                <a:latin typeface="メイリオ" panose="020B0604030504040204" pitchFamily="50" charset="-128"/>
                <a:ea typeface="メイリオ" panose="020B0604030504040204" pitchFamily="50" charset="-128"/>
              </a:rPr>
              <a:t>2030</a:t>
            </a:r>
            <a:r>
              <a:rPr lang="ja-JP" altLang="en-US" sz="650" dirty="0">
                <a:latin typeface="メイリオ" panose="020B0604030504040204" pitchFamily="50" charset="-128"/>
                <a:ea typeface="メイリオ" panose="020B0604030504040204" pitchFamily="50" charset="-128"/>
              </a:rPr>
              <a:t>アジェンダ」にて記載された</a:t>
            </a:r>
            <a:r>
              <a:rPr lang="en-US" altLang="ja-JP" sz="650" dirty="0">
                <a:latin typeface="メイリオ" panose="020B0604030504040204" pitchFamily="50" charset="-128"/>
                <a:ea typeface="メイリオ" panose="020B0604030504040204" pitchFamily="50" charset="-128"/>
              </a:rPr>
              <a:t>2030</a:t>
            </a:r>
            <a:r>
              <a:rPr lang="ja-JP" altLang="en-US" sz="650" dirty="0">
                <a:latin typeface="メイリオ" panose="020B0604030504040204" pitchFamily="50" charset="-128"/>
                <a:ea typeface="メイリオ" panose="020B0604030504040204" pitchFamily="50" charset="-128"/>
              </a:rPr>
              <a:t>年までに持続可能で</a:t>
            </a:r>
            <a:endParaRPr lang="en-US" altLang="ja-JP" sz="650" dirty="0">
              <a:latin typeface="メイリオ" panose="020B0604030504040204" pitchFamily="50" charset="-128"/>
              <a:ea typeface="メイリオ" panose="020B0604030504040204" pitchFamily="50" charset="-128"/>
            </a:endParaRPr>
          </a:p>
          <a:p>
            <a:r>
              <a:rPr lang="ja-JP" altLang="en-US" sz="650" dirty="0">
                <a:latin typeface="メイリオ" panose="020B0604030504040204" pitchFamily="50" charset="-128"/>
                <a:ea typeface="メイリオ" panose="020B0604030504040204" pitchFamily="50" charset="-128"/>
              </a:rPr>
              <a:t>よりよい世界を目指す国際目標です。</a:t>
            </a:r>
          </a:p>
          <a:p>
            <a:r>
              <a:rPr lang="en-US" altLang="ja-JP" sz="650" dirty="0">
                <a:latin typeface="メイリオ" panose="020B0604030504040204" pitchFamily="50" charset="-128"/>
                <a:ea typeface="メイリオ" panose="020B0604030504040204" pitchFamily="50" charset="-128"/>
              </a:rPr>
              <a:t>17</a:t>
            </a:r>
            <a:r>
              <a:rPr lang="ja-JP" altLang="en-US" sz="650" dirty="0">
                <a:latin typeface="メイリオ" panose="020B0604030504040204" pitchFamily="50" charset="-128"/>
                <a:ea typeface="メイリオ" panose="020B0604030504040204" pitchFamily="50" charset="-128"/>
              </a:rPr>
              <a:t>のゴール・</a:t>
            </a:r>
            <a:r>
              <a:rPr lang="en-US" altLang="ja-JP" sz="650" dirty="0">
                <a:latin typeface="メイリオ" panose="020B0604030504040204" pitchFamily="50" charset="-128"/>
                <a:ea typeface="メイリオ" panose="020B0604030504040204" pitchFamily="50" charset="-128"/>
              </a:rPr>
              <a:t>169</a:t>
            </a:r>
            <a:r>
              <a:rPr lang="ja-JP" altLang="en-US" sz="650" dirty="0">
                <a:latin typeface="メイリオ" panose="020B0604030504040204" pitchFamily="50" charset="-128"/>
                <a:ea typeface="メイリオ" panose="020B0604030504040204" pitchFamily="50" charset="-128"/>
              </a:rPr>
              <a:t>のターゲットから構成され、地球上の「誰一人取り残さない（</a:t>
            </a:r>
            <a:r>
              <a:rPr lang="en-US" altLang="ja-JP" sz="650" dirty="0">
                <a:latin typeface="メイリオ" panose="020B0604030504040204" pitchFamily="50" charset="-128"/>
                <a:ea typeface="メイリオ" panose="020B0604030504040204" pitchFamily="50" charset="-128"/>
              </a:rPr>
              <a:t>leave no one behind</a:t>
            </a:r>
            <a:r>
              <a:rPr lang="ja-JP" altLang="en-US" sz="650" dirty="0">
                <a:latin typeface="メイリオ" panose="020B0604030504040204" pitchFamily="50" charset="-128"/>
                <a:ea typeface="メイリオ" panose="020B0604030504040204" pitchFamily="50" charset="-128"/>
              </a:rPr>
              <a:t>）ことを誓っています」</a:t>
            </a:r>
          </a:p>
          <a:p>
            <a:r>
              <a:rPr lang="en-US" altLang="ja-JP" sz="650" dirty="0">
                <a:latin typeface="メイリオ" panose="020B0604030504040204" pitchFamily="50" charset="-128"/>
                <a:ea typeface="メイリオ" panose="020B0604030504040204" pitchFamily="50" charset="-128"/>
              </a:rPr>
              <a:t>SDGs</a:t>
            </a:r>
            <a:r>
              <a:rPr lang="ja-JP" altLang="en-US" sz="650" dirty="0">
                <a:latin typeface="メイリオ" panose="020B0604030504040204" pitchFamily="50" charset="-128"/>
                <a:ea typeface="メイリオ" panose="020B0604030504040204" pitchFamily="50" charset="-128"/>
              </a:rPr>
              <a:t>は発展途上国のみならず、先進国自身が取り込むユニバーサル（普遍的）なものであり、政府、企業、地域社会のあらゆる人が取組んでいます。</a:t>
            </a:r>
          </a:p>
        </p:txBody>
      </p:sp>
      <p:cxnSp>
        <p:nvCxnSpPr>
          <p:cNvPr id="5" name="直線コネクタ 4">
            <a:extLst>
              <a:ext uri="{FF2B5EF4-FFF2-40B4-BE49-F238E27FC236}">
                <a16:creationId xmlns:a16="http://schemas.microsoft.com/office/drawing/2014/main" id="{16E48F61-2B2C-FB6D-1A2B-2D271ABD74B6}"/>
              </a:ext>
            </a:extLst>
          </p:cNvPr>
          <p:cNvCxnSpPr>
            <a:cxnSpLocks/>
          </p:cNvCxnSpPr>
          <p:nvPr/>
        </p:nvCxnSpPr>
        <p:spPr>
          <a:xfrm>
            <a:off x="1837831" y="8462673"/>
            <a:ext cx="481010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59B479C2-B6D3-61F7-94A1-4DF8EB9146A6}"/>
              </a:ext>
            </a:extLst>
          </p:cNvPr>
          <p:cNvCxnSpPr>
            <a:cxnSpLocks/>
          </p:cNvCxnSpPr>
          <p:nvPr/>
        </p:nvCxnSpPr>
        <p:spPr>
          <a:xfrm>
            <a:off x="1825799" y="9283212"/>
            <a:ext cx="48096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8" name="図 7">
            <a:extLst>
              <a:ext uri="{FF2B5EF4-FFF2-40B4-BE49-F238E27FC236}">
                <a16:creationId xmlns:a16="http://schemas.microsoft.com/office/drawing/2014/main" id="{28D1BA6C-2D12-DB62-2884-E063397C4D19}"/>
              </a:ext>
            </a:extLst>
          </p:cNvPr>
          <p:cNvPicPr>
            <a:picLocks noChangeAspect="1"/>
          </p:cNvPicPr>
          <p:nvPr/>
        </p:nvPicPr>
        <p:blipFill>
          <a:blip r:embed="rId5"/>
          <a:stretch>
            <a:fillRect/>
          </a:stretch>
        </p:blipFill>
        <p:spPr>
          <a:xfrm>
            <a:off x="314427" y="4223572"/>
            <a:ext cx="720000" cy="720000"/>
          </a:xfrm>
          <a:prstGeom prst="rect">
            <a:avLst/>
          </a:prstGeom>
        </p:spPr>
      </p:pic>
      <p:pic>
        <p:nvPicPr>
          <p:cNvPr id="10" name="図 9">
            <a:extLst>
              <a:ext uri="{FF2B5EF4-FFF2-40B4-BE49-F238E27FC236}">
                <a16:creationId xmlns:a16="http://schemas.microsoft.com/office/drawing/2014/main" id="{7AF9C41C-F588-94AE-E68F-EA08F4AFBDD0}"/>
              </a:ext>
            </a:extLst>
          </p:cNvPr>
          <p:cNvPicPr>
            <a:picLocks noChangeAspect="1"/>
          </p:cNvPicPr>
          <p:nvPr/>
        </p:nvPicPr>
        <p:blipFill>
          <a:blip r:embed="rId6"/>
          <a:stretch>
            <a:fillRect/>
          </a:stretch>
        </p:blipFill>
        <p:spPr>
          <a:xfrm>
            <a:off x="305806" y="5049939"/>
            <a:ext cx="720000" cy="720000"/>
          </a:xfrm>
          <a:prstGeom prst="rect">
            <a:avLst/>
          </a:prstGeom>
        </p:spPr>
      </p:pic>
      <p:pic>
        <p:nvPicPr>
          <p:cNvPr id="12" name="図 11">
            <a:extLst>
              <a:ext uri="{FF2B5EF4-FFF2-40B4-BE49-F238E27FC236}">
                <a16:creationId xmlns:a16="http://schemas.microsoft.com/office/drawing/2014/main" id="{6E1900C0-4D9C-43D3-3C71-3FB54F9A9F10}"/>
              </a:ext>
            </a:extLst>
          </p:cNvPr>
          <p:cNvPicPr>
            <a:picLocks noChangeAspect="1"/>
          </p:cNvPicPr>
          <p:nvPr/>
        </p:nvPicPr>
        <p:blipFill>
          <a:blip r:embed="rId7"/>
          <a:stretch>
            <a:fillRect/>
          </a:stretch>
        </p:blipFill>
        <p:spPr>
          <a:xfrm>
            <a:off x="311248" y="5876306"/>
            <a:ext cx="723179" cy="720000"/>
          </a:xfrm>
          <a:prstGeom prst="rect">
            <a:avLst/>
          </a:prstGeom>
        </p:spPr>
      </p:pic>
      <p:pic>
        <p:nvPicPr>
          <p:cNvPr id="14" name="図 13">
            <a:extLst>
              <a:ext uri="{FF2B5EF4-FFF2-40B4-BE49-F238E27FC236}">
                <a16:creationId xmlns:a16="http://schemas.microsoft.com/office/drawing/2014/main" id="{276CE654-E1CE-FAF0-34C1-B15FE3C8CDAF}"/>
              </a:ext>
            </a:extLst>
          </p:cNvPr>
          <p:cNvPicPr>
            <a:picLocks noChangeAspect="1"/>
          </p:cNvPicPr>
          <p:nvPr/>
        </p:nvPicPr>
        <p:blipFill>
          <a:blip r:embed="rId8"/>
          <a:stretch>
            <a:fillRect/>
          </a:stretch>
        </p:blipFill>
        <p:spPr>
          <a:xfrm>
            <a:off x="311836" y="6699774"/>
            <a:ext cx="720000" cy="720000"/>
          </a:xfrm>
          <a:prstGeom prst="rect">
            <a:avLst/>
          </a:prstGeom>
        </p:spPr>
      </p:pic>
      <p:pic>
        <p:nvPicPr>
          <p:cNvPr id="16" name="図 15">
            <a:extLst>
              <a:ext uri="{FF2B5EF4-FFF2-40B4-BE49-F238E27FC236}">
                <a16:creationId xmlns:a16="http://schemas.microsoft.com/office/drawing/2014/main" id="{A0805C8D-2B13-092C-088F-1FE503BE8E85}"/>
              </a:ext>
            </a:extLst>
          </p:cNvPr>
          <p:cNvPicPr>
            <a:picLocks noChangeAspect="1"/>
          </p:cNvPicPr>
          <p:nvPr/>
        </p:nvPicPr>
        <p:blipFill>
          <a:blip r:embed="rId9"/>
          <a:stretch>
            <a:fillRect/>
          </a:stretch>
        </p:blipFill>
        <p:spPr>
          <a:xfrm>
            <a:off x="314427" y="7522020"/>
            <a:ext cx="720000" cy="720000"/>
          </a:xfrm>
          <a:prstGeom prst="rect">
            <a:avLst/>
          </a:prstGeom>
        </p:spPr>
      </p:pic>
      <p:pic>
        <p:nvPicPr>
          <p:cNvPr id="18" name="図 17">
            <a:extLst>
              <a:ext uri="{FF2B5EF4-FFF2-40B4-BE49-F238E27FC236}">
                <a16:creationId xmlns:a16="http://schemas.microsoft.com/office/drawing/2014/main" id="{8B8E8C74-19CE-3520-6A67-A46867034D75}"/>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562897" y="9406878"/>
            <a:ext cx="1727785" cy="360000"/>
          </a:xfrm>
          <a:prstGeom prst="rect">
            <a:avLst/>
          </a:prstGeom>
        </p:spPr>
      </p:pic>
    </p:spTree>
    <p:extLst>
      <p:ext uri="{BB962C8B-B14F-4D97-AF65-F5344CB8AC3E}">
        <p14:creationId xmlns:p14="http://schemas.microsoft.com/office/powerpoint/2010/main" val="126733820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78</TotalTime>
  <Words>366</Words>
  <Application>Microsoft Office PowerPoint</Application>
  <PresentationFormat>A4 210 x 297 mm</PresentationFormat>
  <Paragraphs>15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UDPゴシック</vt:lpstr>
      <vt:lpstr>ＭＳ 明朝</vt:lpstr>
      <vt:lpstr>メイリオ</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保険サービス 株式会社</dc:creator>
  <cp:lastModifiedBy>保険サービス 株式会社</cp:lastModifiedBy>
  <cp:revision>2</cp:revision>
  <dcterms:created xsi:type="dcterms:W3CDTF">2024-02-07T02:38:27Z</dcterms:created>
  <dcterms:modified xsi:type="dcterms:W3CDTF">2024-02-07T03:56:53Z</dcterms:modified>
</cp:coreProperties>
</file>